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8" r:id="rId4"/>
    <p:sldId id="258" r:id="rId5"/>
    <p:sldId id="269" r:id="rId6"/>
    <p:sldId id="260" r:id="rId7"/>
    <p:sldId id="261" r:id="rId8"/>
    <p:sldId id="259" r:id="rId9"/>
    <p:sldId id="262" r:id="rId10"/>
    <p:sldId id="263" r:id="rId11"/>
    <p:sldId id="264" r:id="rId12"/>
    <p:sldId id="265" r:id="rId13"/>
    <p:sldId id="267"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77E49C-178F-44FF-A979-5BD44E1B13F1}" type="datetimeFigureOut">
              <a:rPr lang="en-IN" smtClean="0"/>
              <a:t>10-06-2023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59258A-A3C3-4703-BC2D-8F520C622CE3}" type="slidenum">
              <a:rPr lang="en-IN" smtClean="0"/>
              <a:t>‹#›</a:t>
            </a:fld>
            <a:endParaRPr lang="en-IN"/>
          </a:p>
        </p:txBody>
      </p:sp>
    </p:spTree>
    <p:extLst>
      <p:ext uri="{BB962C8B-B14F-4D97-AF65-F5344CB8AC3E}">
        <p14:creationId xmlns:p14="http://schemas.microsoft.com/office/powerpoint/2010/main" val="3553803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77E49C-178F-44FF-A979-5BD44E1B13F1}" type="datetimeFigureOut">
              <a:rPr lang="en-IN" smtClean="0"/>
              <a:t>10-06-2023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59258A-A3C3-4703-BC2D-8F520C622CE3}" type="slidenum">
              <a:rPr lang="en-IN" smtClean="0"/>
              <a:t>‹#›</a:t>
            </a:fld>
            <a:endParaRPr lang="en-IN"/>
          </a:p>
        </p:txBody>
      </p:sp>
    </p:spTree>
    <p:extLst>
      <p:ext uri="{BB962C8B-B14F-4D97-AF65-F5344CB8AC3E}">
        <p14:creationId xmlns:p14="http://schemas.microsoft.com/office/powerpoint/2010/main" val="2247309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77E49C-178F-44FF-A979-5BD44E1B13F1}" type="datetimeFigureOut">
              <a:rPr lang="en-IN" smtClean="0"/>
              <a:t>10-06-2023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59258A-A3C3-4703-BC2D-8F520C622CE3}" type="slidenum">
              <a:rPr lang="en-IN" smtClean="0"/>
              <a:t>‹#›</a:t>
            </a:fld>
            <a:endParaRPr lang="en-IN"/>
          </a:p>
        </p:txBody>
      </p:sp>
    </p:spTree>
    <p:extLst>
      <p:ext uri="{BB962C8B-B14F-4D97-AF65-F5344CB8AC3E}">
        <p14:creationId xmlns:p14="http://schemas.microsoft.com/office/powerpoint/2010/main" val="862685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77E49C-178F-44FF-A979-5BD44E1B13F1}" type="datetimeFigureOut">
              <a:rPr lang="en-IN" smtClean="0"/>
              <a:t>10-06-2023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59258A-A3C3-4703-BC2D-8F520C622CE3}" type="slidenum">
              <a:rPr lang="en-IN" smtClean="0"/>
              <a:t>‹#›</a:t>
            </a:fld>
            <a:endParaRPr lang="en-IN"/>
          </a:p>
        </p:txBody>
      </p:sp>
    </p:spTree>
    <p:extLst>
      <p:ext uri="{BB962C8B-B14F-4D97-AF65-F5344CB8AC3E}">
        <p14:creationId xmlns:p14="http://schemas.microsoft.com/office/powerpoint/2010/main" val="22274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77E49C-178F-44FF-A979-5BD44E1B13F1}" type="datetimeFigureOut">
              <a:rPr lang="en-IN" smtClean="0"/>
              <a:t>10-06-2023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59258A-A3C3-4703-BC2D-8F520C622CE3}" type="slidenum">
              <a:rPr lang="en-IN" smtClean="0"/>
              <a:t>‹#›</a:t>
            </a:fld>
            <a:endParaRPr lang="en-IN"/>
          </a:p>
        </p:txBody>
      </p:sp>
    </p:spTree>
    <p:extLst>
      <p:ext uri="{BB962C8B-B14F-4D97-AF65-F5344CB8AC3E}">
        <p14:creationId xmlns:p14="http://schemas.microsoft.com/office/powerpoint/2010/main" val="713115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77E49C-178F-44FF-A979-5BD44E1B13F1}" type="datetimeFigureOut">
              <a:rPr lang="en-IN" smtClean="0"/>
              <a:t>10-06-2023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59258A-A3C3-4703-BC2D-8F520C622CE3}" type="slidenum">
              <a:rPr lang="en-IN" smtClean="0"/>
              <a:t>‹#›</a:t>
            </a:fld>
            <a:endParaRPr lang="en-IN"/>
          </a:p>
        </p:txBody>
      </p:sp>
    </p:spTree>
    <p:extLst>
      <p:ext uri="{BB962C8B-B14F-4D97-AF65-F5344CB8AC3E}">
        <p14:creationId xmlns:p14="http://schemas.microsoft.com/office/powerpoint/2010/main" val="853776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77E49C-178F-44FF-A979-5BD44E1B13F1}" type="datetimeFigureOut">
              <a:rPr lang="en-IN" smtClean="0"/>
              <a:t>10-06-2023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259258A-A3C3-4703-BC2D-8F520C622CE3}" type="slidenum">
              <a:rPr lang="en-IN" smtClean="0"/>
              <a:t>‹#›</a:t>
            </a:fld>
            <a:endParaRPr lang="en-IN"/>
          </a:p>
        </p:txBody>
      </p:sp>
    </p:spTree>
    <p:extLst>
      <p:ext uri="{BB962C8B-B14F-4D97-AF65-F5344CB8AC3E}">
        <p14:creationId xmlns:p14="http://schemas.microsoft.com/office/powerpoint/2010/main" val="690078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77E49C-178F-44FF-A979-5BD44E1B13F1}" type="datetimeFigureOut">
              <a:rPr lang="en-IN" smtClean="0"/>
              <a:t>10-06-2023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259258A-A3C3-4703-BC2D-8F520C622CE3}" type="slidenum">
              <a:rPr lang="en-IN" smtClean="0"/>
              <a:t>‹#›</a:t>
            </a:fld>
            <a:endParaRPr lang="en-IN"/>
          </a:p>
        </p:txBody>
      </p:sp>
    </p:spTree>
    <p:extLst>
      <p:ext uri="{BB962C8B-B14F-4D97-AF65-F5344CB8AC3E}">
        <p14:creationId xmlns:p14="http://schemas.microsoft.com/office/powerpoint/2010/main" val="301971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77E49C-178F-44FF-A979-5BD44E1B13F1}" type="datetimeFigureOut">
              <a:rPr lang="en-IN" smtClean="0"/>
              <a:t>10-06-2023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259258A-A3C3-4703-BC2D-8F520C622CE3}" type="slidenum">
              <a:rPr lang="en-IN" smtClean="0"/>
              <a:t>‹#›</a:t>
            </a:fld>
            <a:endParaRPr lang="en-IN"/>
          </a:p>
        </p:txBody>
      </p:sp>
    </p:spTree>
    <p:extLst>
      <p:ext uri="{BB962C8B-B14F-4D97-AF65-F5344CB8AC3E}">
        <p14:creationId xmlns:p14="http://schemas.microsoft.com/office/powerpoint/2010/main" val="4151109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77E49C-178F-44FF-A979-5BD44E1B13F1}" type="datetimeFigureOut">
              <a:rPr lang="en-IN" smtClean="0"/>
              <a:t>10-06-2023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59258A-A3C3-4703-BC2D-8F520C622CE3}" type="slidenum">
              <a:rPr lang="en-IN" smtClean="0"/>
              <a:t>‹#›</a:t>
            </a:fld>
            <a:endParaRPr lang="en-IN"/>
          </a:p>
        </p:txBody>
      </p:sp>
    </p:spTree>
    <p:extLst>
      <p:ext uri="{BB962C8B-B14F-4D97-AF65-F5344CB8AC3E}">
        <p14:creationId xmlns:p14="http://schemas.microsoft.com/office/powerpoint/2010/main" val="1641019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77E49C-178F-44FF-A979-5BD44E1B13F1}" type="datetimeFigureOut">
              <a:rPr lang="en-IN" smtClean="0"/>
              <a:t>10-06-2023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59258A-A3C3-4703-BC2D-8F520C622CE3}" type="slidenum">
              <a:rPr lang="en-IN" smtClean="0"/>
              <a:t>‹#›</a:t>
            </a:fld>
            <a:endParaRPr lang="en-IN"/>
          </a:p>
        </p:txBody>
      </p:sp>
    </p:spTree>
    <p:extLst>
      <p:ext uri="{BB962C8B-B14F-4D97-AF65-F5344CB8AC3E}">
        <p14:creationId xmlns:p14="http://schemas.microsoft.com/office/powerpoint/2010/main" val="319597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77E49C-178F-44FF-A979-5BD44E1B13F1}" type="datetimeFigureOut">
              <a:rPr lang="en-IN" smtClean="0"/>
              <a:t>10-06-2023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59258A-A3C3-4703-BC2D-8F520C622CE3}" type="slidenum">
              <a:rPr lang="en-IN" smtClean="0"/>
              <a:t>‹#›</a:t>
            </a:fld>
            <a:endParaRPr lang="en-IN"/>
          </a:p>
        </p:txBody>
      </p:sp>
    </p:spTree>
    <p:extLst>
      <p:ext uri="{BB962C8B-B14F-4D97-AF65-F5344CB8AC3E}">
        <p14:creationId xmlns:p14="http://schemas.microsoft.com/office/powerpoint/2010/main" val="186449471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clanthology.org/W11-0705.pdf" TargetMode="External"/><Relationship Id="rId2" Type="http://schemas.openxmlformats.org/officeDocument/2006/relationships/hyperlink" Target="https://lexitron.nectec.or.th/public/LREC-2010_Malta/pdf/385_Paper.pdf" TargetMode="Externa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hyperlink" Target="https://aclanthology.org/P12-3020.pdf"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2971-108B-D473-64C1-1302B556BB27}"/>
              </a:ext>
            </a:extLst>
          </p:cNvPr>
          <p:cNvSpPr>
            <a:spLocks noGrp="1"/>
          </p:cNvSpPr>
          <p:nvPr>
            <p:ph type="ctrTitle"/>
          </p:nvPr>
        </p:nvSpPr>
        <p:spPr>
          <a:xfrm>
            <a:off x="172528" y="1139615"/>
            <a:ext cx="11964838" cy="3682550"/>
          </a:xfrm>
        </p:spPr>
        <p:txBody>
          <a:bodyPr>
            <a:normAutofit/>
          </a:bodyPr>
          <a:lstStyle/>
          <a:p>
            <a:r>
              <a:rPr lang="en-US" b="1" dirty="0">
                <a:latin typeface="+mn-lt"/>
              </a:rPr>
              <a:t>Tweeting</a:t>
            </a:r>
            <a:r>
              <a:rPr lang="en-US" b="1" dirty="0"/>
              <a:t> </a:t>
            </a:r>
            <a:r>
              <a:rPr lang="en-US" b="1" dirty="0">
                <a:latin typeface="+mn-lt"/>
              </a:rPr>
              <a:t>Emotions</a:t>
            </a:r>
            <a:r>
              <a:rPr lang="en-US" b="1" dirty="0"/>
              <a:t>: </a:t>
            </a:r>
            <a:r>
              <a:rPr lang="en-US" b="1" dirty="0">
                <a:latin typeface="+mn-lt"/>
              </a:rPr>
              <a:t>Exploring</a:t>
            </a:r>
            <a:r>
              <a:rPr lang="en-US" b="1" dirty="0"/>
              <a:t> </a:t>
            </a:r>
            <a:r>
              <a:rPr lang="en-US" b="1" dirty="0">
                <a:latin typeface="+mn-lt"/>
              </a:rPr>
              <a:t>Sentiment</a:t>
            </a:r>
            <a:r>
              <a:rPr lang="en-US" b="1" dirty="0"/>
              <a:t> </a:t>
            </a:r>
            <a:r>
              <a:rPr lang="en-US" b="1" dirty="0">
                <a:latin typeface="+mn-lt"/>
              </a:rPr>
              <a:t>Analysis</a:t>
            </a:r>
            <a:r>
              <a:rPr lang="en-US" b="1" dirty="0"/>
              <a:t> </a:t>
            </a:r>
            <a:r>
              <a:rPr lang="en-US" b="1" dirty="0">
                <a:latin typeface="+mn-lt"/>
              </a:rPr>
              <a:t>with</a:t>
            </a:r>
            <a:r>
              <a:rPr lang="en-US" b="1" dirty="0"/>
              <a:t> </a:t>
            </a:r>
            <a:r>
              <a:rPr lang="en-US" b="1" dirty="0">
                <a:latin typeface="+mn-lt"/>
              </a:rPr>
              <a:t>Machine</a:t>
            </a:r>
            <a:r>
              <a:rPr lang="en-US" b="1" dirty="0"/>
              <a:t> </a:t>
            </a:r>
            <a:r>
              <a:rPr lang="en-US" b="1" dirty="0">
                <a:latin typeface="+mn-lt"/>
              </a:rPr>
              <a:t>Learning</a:t>
            </a:r>
            <a:endParaRPr lang="en-IN" b="1" dirty="0">
              <a:latin typeface="+mn-lt"/>
            </a:endParaRPr>
          </a:p>
        </p:txBody>
      </p:sp>
    </p:spTree>
    <p:extLst>
      <p:ext uri="{BB962C8B-B14F-4D97-AF65-F5344CB8AC3E}">
        <p14:creationId xmlns:p14="http://schemas.microsoft.com/office/powerpoint/2010/main" val="364086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FE5940-5579-0EC1-F1AA-E23D2296E5E6}"/>
              </a:ext>
            </a:extLst>
          </p:cNvPr>
          <p:cNvSpPr>
            <a:spLocks noGrp="1"/>
          </p:cNvSpPr>
          <p:nvPr>
            <p:ph sz="half" idx="1"/>
          </p:nvPr>
        </p:nvSpPr>
        <p:spPr>
          <a:xfrm>
            <a:off x="838200" y="885825"/>
            <a:ext cx="5181600" cy="5291138"/>
          </a:xfrm>
        </p:spPr>
        <p:txBody>
          <a:bodyPr>
            <a:normAutofit fontScale="85000" lnSpcReduction="10000"/>
          </a:bodyPr>
          <a:lstStyle/>
          <a:p>
            <a:pPr marL="0" indent="0">
              <a:buNone/>
            </a:pPr>
            <a:r>
              <a:rPr lang="en-US" sz="4200" b="1" dirty="0"/>
              <a:t>Logistic</a:t>
            </a:r>
            <a:r>
              <a:rPr lang="en-US" sz="5200" b="1" dirty="0"/>
              <a:t> </a:t>
            </a:r>
            <a:r>
              <a:rPr lang="en-US" sz="4200" b="1" dirty="0"/>
              <a:t>Regression</a:t>
            </a:r>
          </a:p>
          <a:p>
            <a:r>
              <a:rPr lang="en-US" dirty="0"/>
              <a:t>Logistic Regression is a machine learning algorithm commonly used for binary classification tasks such as sentiment analysis. It works by modeling the probability of a tweet being positive or negative based on the values of its features.</a:t>
            </a:r>
          </a:p>
          <a:p>
            <a:r>
              <a:rPr lang="en-US" dirty="0"/>
              <a:t>One advantage of Logistic Regression is its simplicity and interpretability. It can also handle non-linear relationships between features using techniques such as polynomial regression. However, it may not perform as well as other algorithms when dealing with complex data.</a:t>
            </a:r>
          </a:p>
          <a:p>
            <a:endParaRPr lang="en-IN" dirty="0"/>
          </a:p>
        </p:txBody>
      </p:sp>
      <p:pic>
        <p:nvPicPr>
          <p:cNvPr id="6" name="Content Placeholder 5">
            <a:extLst>
              <a:ext uri="{FF2B5EF4-FFF2-40B4-BE49-F238E27FC236}">
                <a16:creationId xmlns:a16="http://schemas.microsoft.com/office/drawing/2014/main" id="{BA647FB2-9771-0ADC-8B3F-09C6915AB4E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885825"/>
            <a:ext cx="5181600" cy="5105633"/>
          </a:xfrm>
        </p:spPr>
      </p:pic>
    </p:spTree>
    <p:extLst>
      <p:ext uri="{BB962C8B-B14F-4D97-AF65-F5344CB8AC3E}">
        <p14:creationId xmlns:p14="http://schemas.microsoft.com/office/powerpoint/2010/main" val="1158148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E36785-40F1-5297-1316-017DF12964B5}"/>
              </a:ext>
            </a:extLst>
          </p:cNvPr>
          <p:cNvSpPr>
            <a:spLocks noGrp="1"/>
          </p:cNvSpPr>
          <p:nvPr>
            <p:ph sz="half" idx="1"/>
          </p:nvPr>
        </p:nvSpPr>
        <p:spPr>
          <a:xfrm>
            <a:off x="838200" y="619125"/>
            <a:ext cx="5181600" cy="5557838"/>
          </a:xfrm>
        </p:spPr>
        <p:txBody>
          <a:bodyPr>
            <a:normAutofit/>
          </a:bodyPr>
          <a:lstStyle/>
          <a:p>
            <a:pPr marL="0" indent="0">
              <a:buNone/>
            </a:pPr>
            <a:r>
              <a:rPr lang="en-IN" sz="3600" b="1" dirty="0"/>
              <a:t>RESULT</a:t>
            </a:r>
            <a:r>
              <a:rPr lang="en-IN" dirty="0"/>
              <a:t>﻿</a:t>
            </a:r>
            <a:br>
              <a:rPr lang="en-IN" dirty="0"/>
            </a:br>
            <a:endParaRPr lang="en-IN" dirty="0"/>
          </a:p>
          <a:p>
            <a:pPr marL="0" indent="0">
              <a:buNone/>
            </a:pPr>
            <a:r>
              <a:rPr lang="en-IN" dirty="0"/>
              <a:t>Accuracy of algorithms we used in our model:</a:t>
            </a:r>
          </a:p>
          <a:p>
            <a:pPr>
              <a:buFont typeface="Arial" panose="020B0604020202020204" pitchFamily="34" charset="0"/>
              <a:buChar char="•"/>
            </a:pPr>
            <a:r>
              <a:rPr lang="en-IN" dirty="0"/>
              <a:t>Bernoulli Naive Bayes: 73% </a:t>
            </a:r>
          </a:p>
          <a:p>
            <a:pPr>
              <a:buFont typeface="Arial" panose="020B0604020202020204" pitchFamily="34" charset="0"/>
              <a:buChar char="•"/>
            </a:pPr>
            <a:r>
              <a:rPr lang="en-IN" dirty="0"/>
              <a:t>Multinomial Naive Bayes: 75%</a:t>
            </a:r>
          </a:p>
          <a:p>
            <a:pPr>
              <a:buFont typeface="Arial" panose="020B0604020202020204" pitchFamily="34" charset="0"/>
              <a:buChar char="•"/>
            </a:pPr>
            <a:r>
              <a:rPr lang="en-IN" dirty="0"/>
              <a:t>Decision Tree Classifier: 74.7%</a:t>
            </a:r>
          </a:p>
          <a:p>
            <a:pPr>
              <a:buFont typeface="Arial" panose="020B0604020202020204" pitchFamily="34" charset="0"/>
              <a:buChar char="•"/>
            </a:pPr>
            <a:r>
              <a:rPr lang="en-IN" dirty="0"/>
              <a:t>Logistic Regression: 75.2%</a:t>
            </a:r>
          </a:p>
          <a:p>
            <a:pPr marL="0" indent="0">
              <a:buNone/>
            </a:pPr>
            <a:r>
              <a:rPr lang="en-IN" dirty="0"/>
              <a:t>﻿</a:t>
            </a:r>
          </a:p>
          <a:p>
            <a:endParaRPr lang="en-IN" dirty="0"/>
          </a:p>
        </p:txBody>
      </p:sp>
      <p:pic>
        <p:nvPicPr>
          <p:cNvPr id="6" name="Content Placeholder 5">
            <a:extLst>
              <a:ext uri="{FF2B5EF4-FFF2-40B4-BE49-F238E27FC236}">
                <a16:creationId xmlns:a16="http://schemas.microsoft.com/office/drawing/2014/main" id="{F2F60C27-8375-EC9B-B9EC-0B9AE8091C3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619125"/>
            <a:ext cx="4947444" cy="5557838"/>
          </a:xfrm>
        </p:spPr>
      </p:pic>
    </p:spTree>
    <p:extLst>
      <p:ext uri="{BB962C8B-B14F-4D97-AF65-F5344CB8AC3E}">
        <p14:creationId xmlns:p14="http://schemas.microsoft.com/office/powerpoint/2010/main" val="4106811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BA832B-5C5A-92DE-6A47-783226CD3963}"/>
              </a:ext>
            </a:extLst>
          </p:cNvPr>
          <p:cNvSpPr>
            <a:spLocks noGrp="1"/>
          </p:cNvSpPr>
          <p:nvPr>
            <p:ph sz="half" idx="1"/>
          </p:nvPr>
        </p:nvSpPr>
        <p:spPr>
          <a:xfrm>
            <a:off x="838200" y="0"/>
            <a:ext cx="5181600" cy="6858000"/>
          </a:xfrm>
        </p:spPr>
        <p:txBody>
          <a:bodyPr>
            <a:normAutofit fontScale="92500" lnSpcReduction="10000"/>
          </a:bodyPr>
          <a:lstStyle/>
          <a:p>
            <a:pPr marL="0" indent="0">
              <a:buNone/>
            </a:pPr>
            <a:r>
              <a:rPr lang="en-US" sz="4600" b="1" dirty="0"/>
              <a:t>Conclusion</a:t>
            </a:r>
          </a:p>
          <a:p>
            <a:pPr marL="0" indent="0">
              <a:buNone/>
            </a:pPr>
            <a:r>
              <a:rPr lang="en-US" sz="2600" dirty="0"/>
              <a:t>In conclusion, sentiment analysis on Twitter data using machine learning algorithms can provide valuable insights into public opinion and sentiment towards various topics. Each algorithm has its advantages and limitations, and the choice of algorithm depends on the specific task and data at hand.</a:t>
            </a:r>
          </a:p>
          <a:p>
            <a:pPr marL="0" indent="0">
              <a:buNone/>
            </a:pPr>
            <a:r>
              <a:rPr lang="en-US" sz="2600" dirty="0"/>
              <a:t>Logistic Regression showed maximum accuracy of 82% among all the algorithms we applied.</a:t>
            </a:r>
          </a:p>
          <a:p>
            <a:pPr marL="0" indent="0">
              <a:buNone/>
            </a:pPr>
            <a:r>
              <a:rPr lang="en-US" sz="2600" dirty="0"/>
              <a:t>By understanding the strengths and weaknesses of each algorithm, we can make informed decisions when analyzing Twitter data and extract meaningful insights that can inform decision-making in various fields such as marketing, politics, and social sciences.</a:t>
            </a:r>
          </a:p>
          <a:p>
            <a:endParaRPr lang="en-IN" dirty="0"/>
          </a:p>
        </p:txBody>
      </p:sp>
      <p:pic>
        <p:nvPicPr>
          <p:cNvPr id="10" name="Content Placeholder 9">
            <a:extLst>
              <a:ext uri="{FF2B5EF4-FFF2-40B4-BE49-F238E27FC236}">
                <a16:creationId xmlns:a16="http://schemas.microsoft.com/office/drawing/2014/main" id="{D543E90D-0838-77AD-C2A6-78BBBC9BF3A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609600"/>
            <a:ext cx="4966494" cy="5567363"/>
          </a:xfrm>
        </p:spPr>
      </p:pic>
    </p:spTree>
    <p:extLst>
      <p:ext uri="{BB962C8B-B14F-4D97-AF65-F5344CB8AC3E}">
        <p14:creationId xmlns:p14="http://schemas.microsoft.com/office/powerpoint/2010/main" val="2662308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7F458F-126B-C2CE-C72D-FFCFC1DEFE02}"/>
              </a:ext>
            </a:extLst>
          </p:cNvPr>
          <p:cNvSpPr>
            <a:spLocks noGrp="1"/>
          </p:cNvSpPr>
          <p:nvPr>
            <p:ph idx="1"/>
          </p:nvPr>
        </p:nvSpPr>
        <p:spPr>
          <a:xfrm>
            <a:off x="879894" y="500332"/>
            <a:ext cx="10482532" cy="5685257"/>
          </a:xfrm>
          <a:ln>
            <a:solidFill>
              <a:srgbClr val="7030A0"/>
            </a:solidFill>
          </a:ln>
          <a:effectLst>
            <a:softEdge rad="12700"/>
          </a:effectLst>
        </p:spPr>
        <p:txBody>
          <a:bodyPr>
            <a:normAutofit/>
          </a:bodyPr>
          <a:lstStyle/>
          <a:p>
            <a:pPr marL="0" indent="0">
              <a:buNone/>
            </a:pPr>
            <a:r>
              <a:rPr lang="en-IN" sz="3600" b="1" dirty="0">
                <a:latin typeface="Calibri" panose="020F0502020204030204" pitchFamily="34" charset="0"/>
                <a:ea typeface="Calibri" panose="020F0502020204030204" pitchFamily="34" charset="0"/>
                <a:cs typeface="Calibri" panose="020F0502020204030204" pitchFamily="34" charset="0"/>
              </a:rPr>
              <a:t>Limitations</a:t>
            </a:r>
            <a:endParaRPr lang="en-US" sz="3600" b="1" dirty="0"/>
          </a:p>
          <a:p>
            <a:pPr>
              <a:buFont typeface="Arial" panose="020B0604020202020204" pitchFamily="34" charset="0"/>
              <a:buChar char="•"/>
            </a:pPr>
            <a:r>
              <a:rPr lang="en-US" dirty="0"/>
              <a:t>Neutral tweets: The current model doesn't consider neutral sentiments, even though many tweets do not exhibit a clear-cut positive or negative emotion, especially the ones stating a fact or news.</a:t>
            </a:r>
          </a:p>
          <a:p>
            <a:pPr>
              <a:buFont typeface="Arial" panose="020B0604020202020204" pitchFamily="34" charset="0"/>
              <a:buChar char="•"/>
            </a:pPr>
            <a:r>
              <a:rPr lang="en-US" dirty="0"/>
              <a:t>Bi-grams in combination with unigrams to handle negations like ‘not good’.</a:t>
            </a:r>
          </a:p>
          <a:p>
            <a:pPr>
              <a:buFont typeface="Arial" panose="020B0604020202020204" pitchFamily="34" charset="0"/>
              <a:buChar char="•"/>
            </a:pPr>
            <a:r>
              <a:rPr lang="en-US" dirty="0"/>
              <a:t>Semantics may be employed when the sentiment of a tweet depends on the perspective of the reader. For example: “India lost to Australia in the semi-finals.” indicates negative sentiment for India, but positive sentiment for Australia.</a:t>
            </a:r>
          </a:p>
          <a:p>
            <a:endParaRPr lang="en-IN" dirty="0"/>
          </a:p>
        </p:txBody>
      </p:sp>
    </p:spTree>
    <p:extLst>
      <p:ext uri="{BB962C8B-B14F-4D97-AF65-F5344CB8AC3E}">
        <p14:creationId xmlns:p14="http://schemas.microsoft.com/office/powerpoint/2010/main" val="1022055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FAE164-87AD-4D1A-E398-5F86B17CE882}"/>
              </a:ext>
            </a:extLst>
          </p:cNvPr>
          <p:cNvSpPr>
            <a:spLocks noGrp="1"/>
          </p:cNvSpPr>
          <p:nvPr>
            <p:ph sz="half" idx="1"/>
          </p:nvPr>
        </p:nvSpPr>
        <p:spPr>
          <a:xfrm>
            <a:off x="838200" y="304800"/>
            <a:ext cx="5181600" cy="5872163"/>
          </a:xfrm>
        </p:spPr>
        <p:txBody>
          <a:bodyPr>
            <a:normAutofit fontScale="77500" lnSpcReduction="20000"/>
          </a:bodyPr>
          <a:lstStyle/>
          <a:p>
            <a:pPr marL="0" indent="0">
              <a:buNone/>
            </a:pPr>
            <a:br>
              <a:rPr lang="en-IN" b="1" dirty="0"/>
            </a:br>
            <a:endParaRPr lang="en-IN" b="1" dirty="0"/>
          </a:p>
          <a:p>
            <a:pPr marL="0" indent="0">
              <a:buNone/>
            </a:pPr>
            <a:r>
              <a:rPr lang="en-IN" sz="4600" b="1" dirty="0"/>
              <a:t>References</a:t>
            </a:r>
          </a:p>
          <a:p>
            <a:r>
              <a:rPr lang="en-IN" dirty="0"/>
              <a:t>1. Pak, A., &amp; </a:t>
            </a:r>
            <a:r>
              <a:rPr lang="en-IN" dirty="0" err="1"/>
              <a:t>Paroubek</a:t>
            </a:r>
            <a:r>
              <a:rPr lang="en-IN" dirty="0"/>
              <a:t>, P. (2010). Twitter as a corpus for sentiment analysis and opinion mining. In LREC (Vol. 10, pp. 1320-1326). </a:t>
            </a:r>
            <a:r>
              <a:rPr lang="en-IN" dirty="0">
                <a:hlinkClick r:id="rId2"/>
              </a:rPr>
              <a:t>https://lexitron.nectec.or.th/public/LREC-2010_Malta/pdf/385_Paper.pdf</a:t>
            </a:r>
            <a:r>
              <a:rPr lang="en-IN" dirty="0"/>
              <a:t>﻿</a:t>
            </a:r>
          </a:p>
          <a:p>
            <a:r>
              <a:rPr lang="en-IN" dirty="0"/>
              <a:t>2. Agarwal, A., </a:t>
            </a:r>
            <a:r>
              <a:rPr lang="en-IN" dirty="0" err="1"/>
              <a:t>Xie</a:t>
            </a:r>
            <a:r>
              <a:rPr lang="en-IN" dirty="0"/>
              <a:t>, B., </a:t>
            </a:r>
            <a:r>
              <a:rPr lang="en-IN" dirty="0" err="1"/>
              <a:t>Vovsha</a:t>
            </a:r>
            <a:r>
              <a:rPr lang="en-IN" dirty="0"/>
              <a:t>, I., </a:t>
            </a:r>
            <a:r>
              <a:rPr lang="en-IN" dirty="0" err="1"/>
              <a:t>Rambow</a:t>
            </a:r>
            <a:r>
              <a:rPr lang="en-IN" dirty="0"/>
              <a:t>, O., &amp; </a:t>
            </a:r>
            <a:r>
              <a:rPr lang="en-IN" dirty="0" err="1"/>
              <a:t>Passonneau</a:t>
            </a:r>
            <a:r>
              <a:rPr lang="en-IN" dirty="0"/>
              <a:t>, R. (2011). Sentiment analysis of Twitter data. Proceedings of the workshop on languages in social media (pp. 30-38). </a:t>
            </a:r>
            <a:r>
              <a:rPr lang="en-IN" dirty="0">
                <a:hlinkClick r:id="rId3"/>
              </a:rPr>
              <a:t>https://aclanthology.org/W11-0705.pdf</a:t>
            </a:r>
            <a:r>
              <a:rPr lang="en-IN" dirty="0"/>
              <a:t>﻿</a:t>
            </a:r>
          </a:p>
          <a:p>
            <a:r>
              <a:rPr lang="en-IN" dirty="0"/>
              <a:t>3. François Bar and Shrikanth Narayanan. A </a:t>
            </a:r>
            <a:r>
              <a:rPr lang="en-IN" dirty="0">
                <a:hlinkClick r:id="rId4"/>
              </a:rPr>
              <a:t>system for real-time twitter sentiment analysis of 2012 us presidential election cycle</a:t>
            </a:r>
            <a:r>
              <a:rPr lang="en-IN" dirty="0"/>
              <a:t>. </a:t>
            </a:r>
            <a:r>
              <a:rPr lang="en-IN" dirty="0">
                <a:hlinkClick r:id="rId4"/>
              </a:rPr>
              <a:t>https://aclanthology.org/P12-3020.pdf</a:t>
            </a:r>
            <a:r>
              <a:rPr lang="en-IN" dirty="0"/>
              <a:t>﻿</a:t>
            </a:r>
          </a:p>
          <a:p>
            <a:endParaRPr lang="en-IN" dirty="0"/>
          </a:p>
        </p:txBody>
      </p:sp>
      <p:pic>
        <p:nvPicPr>
          <p:cNvPr id="6" name="Content Placeholder 5">
            <a:extLst>
              <a:ext uri="{FF2B5EF4-FFF2-40B4-BE49-F238E27FC236}">
                <a16:creationId xmlns:a16="http://schemas.microsoft.com/office/drawing/2014/main" id="{11DD0199-03A6-FB05-9D27-A3BB982F4FCF}"/>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511130" y="752474"/>
            <a:ext cx="5052219" cy="5286375"/>
          </a:xfrm>
        </p:spPr>
      </p:pic>
    </p:spTree>
    <p:extLst>
      <p:ext uri="{BB962C8B-B14F-4D97-AF65-F5344CB8AC3E}">
        <p14:creationId xmlns:p14="http://schemas.microsoft.com/office/powerpoint/2010/main" val="484054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4B36E-32D4-BB26-0DA3-DEE3BE5CB406}"/>
              </a:ext>
            </a:extLst>
          </p:cNvPr>
          <p:cNvSpPr>
            <a:spLocks noGrp="1"/>
          </p:cNvSpPr>
          <p:nvPr>
            <p:ph sz="half" idx="1"/>
          </p:nvPr>
        </p:nvSpPr>
        <p:spPr>
          <a:xfrm>
            <a:off x="838200" y="336430"/>
            <a:ext cx="5181600" cy="5840533"/>
          </a:xfrm>
        </p:spPr>
        <p:txBody>
          <a:bodyPr>
            <a:normAutofit lnSpcReduction="10000"/>
          </a:bodyPr>
          <a:lstStyle/>
          <a:p>
            <a:pPr marL="0" indent="0">
              <a:buNone/>
            </a:pPr>
            <a:br>
              <a:rPr lang="en-IN" b="1" dirty="0"/>
            </a:br>
            <a:endParaRPr lang="en-IN" b="1" dirty="0"/>
          </a:p>
          <a:p>
            <a:pPr marL="0" indent="0">
              <a:buNone/>
            </a:pPr>
            <a:r>
              <a:rPr lang="en-IN" b="1" dirty="0"/>
              <a:t>﻿Group Members-</a:t>
            </a:r>
          </a:p>
          <a:p>
            <a:pPr marL="0" indent="0">
              <a:buNone/>
            </a:pPr>
            <a:r>
              <a:rPr lang="en-IN" b="1" dirty="0"/>
              <a:t>   Panwar Shivani (190180101038)</a:t>
            </a:r>
          </a:p>
          <a:p>
            <a:pPr marL="0" indent="0">
              <a:buNone/>
            </a:pPr>
            <a:r>
              <a:rPr lang="en-IN" b="1" dirty="0"/>
              <a:t>   Priya Joshi (190180101042)</a:t>
            </a:r>
          </a:p>
          <a:p>
            <a:pPr marL="0" indent="0">
              <a:buNone/>
            </a:pPr>
            <a:r>
              <a:rPr lang="en-IN" b="1" dirty="0"/>
              <a:t>   Shivani Sharma (190180101051)</a:t>
            </a:r>
          </a:p>
          <a:p>
            <a:pPr marL="0" indent="0">
              <a:buNone/>
            </a:pPr>
            <a:r>
              <a:rPr lang="en-IN" b="1" dirty="0"/>
              <a:t>   Yogita (190180101063)</a:t>
            </a:r>
          </a:p>
          <a:p>
            <a:pPr marL="0" indent="0">
              <a:buNone/>
            </a:pPr>
            <a:r>
              <a:rPr lang="en-IN" dirty="0"/>
              <a:t>﻿</a:t>
            </a:r>
            <a:br>
              <a:rPr lang="en-IN" dirty="0"/>
            </a:br>
            <a:endParaRPr lang="en-IN" dirty="0"/>
          </a:p>
          <a:p>
            <a:pPr marL="0" indent="0">
              <a:buNone/>
            </a:pPr>
            <a:r>
              <a:rPr lang="en-IN" b="1" dirty="0"/>
              <a:t>Under the guidance of-</a:t>
            </a:r>
          </a:p>
          <a:p>
            <a:pPr marL="0" indent="0">
              <a:buNone/>
            </a:pPr>
            <a:r>
              <a:rPr lang="en-IN" b="1" dirty="0"/>
              <a:t>    Ms. Swati Verma </a:t>
            </a:r>
          </a:p>
          <a:p>
            <a:pPr marL="0" indent="0">
              <a:buNone/>
            </a:pPr>
            <a:r>
              <a:rPr lang="en-IN" b="1" dirty="0"/>
              <a:t>   ( </a:t>
            </a:r>
            <a:r>
              <a:rPr lang="en-IN" b="1" dirty="0" err="1"/>
              <a:t>Asst.Professor</a:t>
            </a:r>
            <a:r>
              <a:rPr lang="en-IN" b="1" dirty="0"/>
              <a:t>)</a:t>
            </a:r>
          </a:p>
          <a:p>
            <a:r>
              <a:rPr lang="en-IN" dirty="0"/>
              <a:t>﻿</a:t>
            </a:r>
          </a:p>
          <a:p>
            <a:endParaRPr lang="en-IN" dirty="0"/>
          </a:p>
        </p:txBody>
      </p:sp>
      <p:pic>
        <p:nvPicPr>
          <p:cNvPr id="10" name="Content Placeholder 9">
            <a:extLst>
              <a:ext uri="{FF2B5EF4-FFF2-40B4-BE49-F238E27FC236}">
                <a16:creationId xmlns:a16="http://schemas.microsoft.com/office/drawing/2014/main" id="{BAAC9B8E-AAA1-6508-FDC1-DC2A7E9BA58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09145" y="1630392"/>
            <a:ext cx="4307709" cy="4546571"/>
          </a:xfrm>
        </p:spPr>
      </p:pic>
    </p:spTree>
    <p:extLst>
      <p:ext uri="{BB962C8B-B14F-4D97-AF65-F5344CB8AC3E}">
        <p14:creationId xmlns:p14="http://schemas.microsoft.com/office/powerpoint/2010/main" val="3362201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D5E4-B299-18E3-B42D-E9EC89E8AB4F}"/>
              </a:ext>
            </a:extLst>
          </p:cNvPr>
          <p:cNvSpPr>
            <a:spLocks noGrp="1"/>
          </p:cNvSpPr>
          <p:nvPr>
            <p:ph type="title"/>
          </p:nvPr>
        </p:nvSpPr>
        <p:spPr/>
        <p:txBody>
          <a:bodyPr>
            <a:normAutofit/>
          </a:bodyPr>
          <a:lstStyle/>
          <a:p>
            <a:pPr algn="ctr"/>
            <a:r>
              <a:rPr lang="en-IN" sz="3600" b="1" dirty="0">
                <a:latin typeface="+mn-lt"/>
              </a:rPr>
              <a:t>Problem Statement</a:t>
            </a:r>
          </a:p>
        </p:txBody>
      </p:sp>
      <p:sp>
        <p:nvSpPr>
          <p:cNvPr id="3" name="Content Placeholder 2">
            <a:extLst>
              <a:ext uri="{FF2B5EF4-FFF2-40B4-BE49-F238E27FC236}">
                <a16:creationId xmlns:a16="http://schemas.microsoft.com/office/drawing/2014/main" id="{EB6FB9E1-9331-34BC-4BB4-687EB82CD56E}"/>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069257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859201-1A53-1FDB-2B1D-C393A2C07012}"/>
              </a:ext>
            </a:extLst>
          </p:cNvPr>
          <p:cNvSpPr>
            <a:spLocks noGrp="1"/>
          </p:cNvSpPr>
          <p:nvPr>
            <p:ph sz="half" idx="1"/>
          </p:nvPr>
        </p:nvSpPr>
        <p:spPr>
          <a:xfrm>
            <a:off x="838200" y="465826"/>
            <a:ext cx="5181600" cy="5711137"/>
          </a:xfrm>
        </p:spPr>
        <p:txBody>
          <a:bodyPr>
            <a:normAutofit fontScale="85000" lnSpcReduction="10000"/>
          </a:bodyPr>
          <a:lstStyle/>
          <a:p>
            <a:pPr marL="0" indent="0">
              <a:buNone/>
            </a:pPr>
            <a:r>
              <a:rPr lang="en-US" b="1" dirty="0"/>
              <a:t>   </a:t>
            </a:r>
            <a:r>
              <a:rPr lang="en-US" sz="3900" b="1" dirty="0"/>
              <a:t>Introduction</a:t>
            </a:r>
          </a:p>
          <a:p>
            <a:r>
              <a:rPr lang="en-US" dirty="0"/>
              <a:t>Sentiment analysis on social media platforms has become increasingly important in recent years due to the vast amounts of data available. Twitter, in particular, provides a wealth of data that can be analyzed to gain insights into public opinion and sentiment towards various topics.</a:t>
            </a:r>
          </a:p>
          <a:p>
            <a:r>
              <a:rPr lang="en-US" dirty="0"/>
              <a:t>In this presentation, we will explore the use of different machine learning algorithms for sentiment analysis on Twitter data. We will discuss the advantages and limitations of each algorithm and provide examples of how they can be used to extract valuable insights from Twitter data.</a:t>
            </a:r>
          </a:p>
          <a:p>
            <a:endParaRPr lang="en-IN" dirty="0"/>
          </a:p>
        </p:txBody>
      </p:sp>
      <p:pic>
        <p:nvPicPr>
          <p:cNvPr id="17" name="Content Placeholder 9">
            <a:extLst>
              <a:ext uri="{FF2B5EF4-FFF2-40B4-BE49-F238E27FC236}">
                <a16:creationId xmlns:a16="http://schemas.microsoft.com/office/drawing/2014/main" id="{7382F035-F1EE-3E08-AE9B-039BC167E2E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1" y="992038"/>
            <a:ext cx="4351338" cy="5184925"/>
          </a:xfrm>
        </p:spPr>
      </p:pic>
    </p:spTree>
    <p:extLst>
      <p:ext uri="{BB962C8B-B14F-4D97-AF65-F5344CB8AC3E}">
        <p14:creationId xmlns:p14="http://schemas.microsoft.com/office/powerpoint/2010/main" val="144396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FB3DD-7A86-5E66-4A78-BAAB1264108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F75989D-48CD-F2C3-9E35-A7CA7F9E276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161722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EDBA4-891B-B4C6-D73C-AF6416157390}"/>
              </a:ext>
            </a:extLst>
          </p:cNvPr>
          <p:cNvSpPr>
            <a:spLocks noGrp="1"/>
          </p:cNvSpPr>
          <p:nvPr>
            <p:ph type="title"/>
          </p:nvPr>
        </p:nvSpPr>
        <p:spPr/>
        <p:txBody>
          <a:bodyPr/>
          <a:lstStyle/>
          <a:p>
            <a:pPr algn="ctr"/>
            <a:r>
              <a:rPr lang="en-IN" b="1" dirty="0">
                <a:latin typeface="+mn-lt"/>
              </a:rPr>
              <a:t>METHODOLOGY</a:t>
            </a:r>
          </a:p>
        </p:txBody>
      </p:sp>
      <p:pic>
        <p:nvPicPr>
          <p:cNvPr id="46" name="Content Placeholder 45">
            <a:extLst>
              <a:ext uri="{FF2B5EF4-FFF2-40B4-BE49-F238E27FC236}">
                <a16:creationId xmlns:a16="http://schemas.microsoft.com/office/drawing/2014/main" id="{ED9C6AF4-3FCD-572C-2CC4-4B3F60214886}"/>
              </a:ext>
            </a:extLst>
          </p:cNvPr>
          <p:cNvPicPr>
            <a:picLocks noGrp="1" noChangeAspect="1"/>
          </p:cNvPicPr>
          <p:nvPr>
            <p:ph idx="1"/>
          </p:nvPr>
        </p:nvPicPr>
        <p:blipFill rotWithShape="1">
          <a:blip r:embed="rId2"/>
          <a:srcRect l="16508" t="40042" r="16262" b="11209"/>
          <a:stretch/>
        </p:blipFill>
        <p:spPr>
          <a:xfrm>
            <a:off x="838200" y="1981200"/>
            <a:ext cx="10515600" cy="4600575"/>
          </a:xfrm>
          <a:effectLst>
            <a:softEdge rad="31750"/>
          </a:effectLst>
        </p:spPr>
      </p:pic>
    </p:spTree>
    <p:extLst>
      <p:ext uri="{BB962C8B-B14F-4D97-AF65-F5344CB8AC3E}">
        <p14:creationId xmlns:p14="http://schemas.microsoft.com/office/powerpoint/2010/main" val="2442769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FCF5761-EAA0-9128-9F2C-258D8E82BB41}"/>
              </a:ext>
            </a:extLst>
          </p:cNvPr>
          <p:cNvSpPr>
            <a:spLocks noGrp="1"/>
          </p:cNvSpPr>
          <p:nvPr>
            <p:ph sz="half" idx="1"/>
          </p:nvPr>
        </p:nvSpPr>
        <p:spPr>
          <a:xfrm>
            <a:off x="838200" y="95250"/>
            <a:ext cx="5181600" cy="6600825"/>
          </a:xfrm>
        </p:spPr>
        <p:txBody>
          <a:bodyPr>
            <a:normAutofit fontScale="85000" lnSpcReduction="20000"/>
          </a:bodyPr>
          <a:lstStyle/>
          <a:p>
            <a:pPr marL="0" indent="0">
              <a:buNone/>
            </a:pPr>
            <a:r>
              <a:rPr lang="en-US" sz="4200" b="1" dirty="0"/>
              <a:t>Data Collection and Preprocessing</a:t>
            </a:r>
          </a:p>
          <a:p>
            <a:pPr marL="0" indent="0">
              <a:buNone/>
            </a:pPr>
            <a:r>
              <a:rPr lang="en-US" dirty="0"/>
              <a:t>For this study, we collected a dataset of tweets from </a:t>
            </a:r>
            <a:r>
              <a:rPr lang="en-US" dirty="0" err="1"/>
              <a:t>kaggle</a:t>
            </a:r>
            <a:r>
              <a:rPr lang="en-US" dirty="0"/>
              <a:t>. The dataset contains over 1 million tweets from different countries . We used different preprocessing techniques</a:t>
            </a:r>
          </a:p>
          <a:p>
            <a:pPr>
              <a:buFont typeface="Arial" panose="020B0604020202020204" pitchFamily="34" charset="0"/>
              <a:buChar char="•"/>
            </a:pPr>
            <a:r>
              <a:rPr lang="en-US" dirty="0"/>
              <a:t>removing stop words </a:t>
            </a:r>
          </a:p>
          <a:p>
            <a:pPr>
              <a:buFont typeface="Arial" panose="020B0604020202020204" pitchFamily="34" charset="0"/>
              <a:buChar char="•"/>
            </a:pPr>
            <a:r>
              <a:rPr lang="en-US" dirty="0"/>
              <a:t>tokenization</a:t>
            </a:r>
          </a:p>
          <a:p>
            <a:pPr>
              <a:buFont typeface="Arial" panose="020B0604020202020204" pitchFamily="34" charset="0"/>
              <a:buChar char="•"/>
            </a:pPr>
            <a:r>
              <a:rPr lang="en-US" dirty="0"/>
              <a:t>Removing URLs, punctuations, numbers and repetitive words</a:t>
            </a:r>
          </a:p>
          <a:p>
            <a:r>
              <a:rPr lang="en-US" dirty="0"/>
              <a:t>to clean the dataset and prepare it for analysis.</a:t>
            </a:r>
          </a:p>
          <a:p>
            <a:pPr marL="0" indent="0">
              <a:buNone/>
            </a:pPr>
            <a:r>
              <a:rPr lang="en-US" dirty="0"/>
              <a:t>After preprocessing, we labeled the tweets as positive or negative based on the sentiment expressed in the tweet. We used different lexicons and rule-based approaches to label the tweets. The labeled dataset was then used for training and testing different machine learning algorithms.</a:t>
            </a:r>
          </a:p>
          <a:p>
            <a:endParaRPr lang="en-IN" dirty="0"/>
          </a:p>
        </p:txBody>
      </p:sp>
      <p:pic>
        <p:nvPicPr>
          <p:cNvPr id="19" name="Content Placeholder 18">
            <a:extLst>
              <a:ext uri="{FF2B5EF4-FFF2-40B4-BE49-F238E27FC236}">
                <a16:creationId xmlns:a16="http://schemas.microsoft.com/office/drawing/2014/main" id="{4CFD1472-31B4-1E49-5385-0D92147A8F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966158"/>
            <a:ext cx="5962650" cy="4710023"/>
          </a:xfrm>
        </p:spPr>
      </p:pic>
    </p:spTree>
    <p:extLst>
      <p:ext uri="{BB962C8B-B14F-4D97-AF65-F5344CB8AC3E}">
        <p14:creationId xmlns:p14="http://schemas.microsoft.com/office/powerpoint/2010/main" val="3955594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D0845C32-DA76-2A70-8B71-2310F51909E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7330" y="628650"/>
            <a:ext cx="5280819" cy="5548313"/>
          </a:xfrm>
        </p:spPr>
      </p:pic>
      <p:sp>
        <p:nvSpPr>
          <p:cNvPr id="13" name="Title 1">
            <a:extLst>
              <a:ext uri="{FF2B5EF4-FFF2-40B4-BE49-F238E27FC236}">
                <a16:creationId xmlns:a16="http://schemas.microsoft.com/office/drawing/2014/main" id="{9991724F-1EC3-5A7F-DB8E-53C40F8EA4F7}"/>
              </a:ext>
            </a:extLst>
          </p:cNvPr>
          <p:cNvSpPr>
            <a:spLocks noGrp="1"/>
          </p:cNvSpPr>
          <p:nvPr>
            <p:ph sz="half" idx="1"/>
          </p:nvPr>
        </p:nvSpPr>
        <p:spPr>
          <a:xfrm>
            <a:off x="838200" y="181155"/>
            <a:ext cx="5181600" cy="6521569"/>
          </a:xfrm>
        </p:spPr>
        <p:txBody>
          <a:bodyPr>
            <a:normAutofit fontScale="55000" lnSpcReduction="20000"/>
          </a:bodyPr>
          <a:lstStyle/>
          <a:p>
            <a:pPr marL="0" indent="0">
              <a:buNone/>
            </a:pPr>
            <a:r>
              <a:rPr lang="en-US" b="1" dirty="0"/>
              <a:t> </a:t>
            </a:r>
            <a:r>
              <a:rPr lang="en-US" sz="5100" b="1" dirty="0"/>
              <a:t>Naive Bayes Algorithm</a:t>
            </a:r>
          </a:p>
          <a:p>
            <a:pPr marL="0" indent="0">
              <a:buNone/>
            </a:pPr>
            <a:r>
              <a:rPr lang="en-US" sz="4400" dirty="0"/>
              <a:t>Naive Bayes algorithm is a simple but powerful machine learning algorithm that is commonly used for sentiment analysis. It works by calculating the probability of a tweet being positive, negative, or neutral based on the frequency of words in the tweet.</a:t>
            </a:r>
          </a:p>
          <a:p>
            <a:r>
              <a:rPr lang="en-US" sz="4400" dirty="0"/>
              <a:t>One advantage of the Naive Bayes algorithm is its speed. It can process large amounts of data quickly, making it ideal for real-time sentiment analysis. However, it has some limitations, such as the assumption that all words in a tweet are independent of each other, which may not always be true.</a:t>
            </a:r>
          </a:p>
          <a:p>
            <a:r>
              <a:rPr lang="en-US" sz="4400" dirty="0"/>
              <a:t>We have applied two naive bayes algorithms:</a:t>
            </a:r>
          </a:p>
          <a:p>
            <a:r>
              <a:rPr lang="en-US" sz="4400" dirty="0"/>
              <a:t>Bernoulli NB</a:t>
            </a:r>
          </a:p>
          <a:p>
            <a:r>
              <a:rPr lang="en-US" sz="4400" dirty="0"/>
              <a:t>Multinomial NB</a:t>
            </a:r>
          </a:p>
          <a:p>
            <a:pPr marL="0" indent="0">
              <a:buNone/>
            </a:pPr>
            <a:r>
              <a:rPr lang="en-US" sz="3800" dirty="0"/>
              <a:t>﻿</a:t>
            </a:r>
          </a:p>
          <a:p>
            <a:endParaRPr lang="en-IN" dirty="0"/>
          </a:p>
        </p:txBody>
      </p:sp>
    </p:spTree>
    <p:extLst>
      <p:ext uri="{BB962C8B-B14F-4D97-AF65-F5344CB8AC3E}">
        <p14:creationId xmlns:p14="http://schemas.microsoft.com/office/powerpoint/2010/main" val="4053119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6AA1FE9-CA46-847E-A958-E4D86683EA9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1" y="514350"/>
            <a:ext cx="5724523" cy="6124575"/>
          </a:xfrm>
        </p:spPr>
      </p:pic>
      <p:sp>
        <p:nvSpPr>
          <p:cNvPr id="6" name="Title 1">
            <a:extLst>
              <a:ext uri="{FF2B5EF4-FFF2-40B4-BE49-F238E27FC236}">
                <a16:creationId xmlns:a16="http://schemas.microsoft.com/office/drawing/2014/main" id="{AFA28918-ABB9-0A84-2930-4F816F5918B3}"/>
              </a:ext>
            </a:extLst>
          </p:cNvPr>
          <p:cNvSpPr>
            <a:spLocks noGrp="1"/>
          </p:cNvSpPr>
          <p:nvPr>
            <p:ph sz="half" idx="1"/>
          </p:nvPr>
        </p:nvSpPr>
        <p:spPr>
          <a:xfrm>
            <a:off x="838200" y="129396"/>
            <a:ext cx="5181600" cy="6576204"/>
          </a:xfrm>
        </p:spPr>
        <p:txBody>
          <a:bodyPr>
            <a:normAutofit fontScale="85000" lnSpcReduction="20000"/>
          </a:bodyPr>
          <a:lstStyle/>
          <a:p>
            <a:pPr marL="0" indent="0">
              <a:buNone/>
            </a:pPr>
            <a:r>
              <a:rPr lang="en-US" sz="4200" b="1" dirty="0"/>
              <a:t>Decision</a:t>
            </a:r>
            <a:r>
              <a:rPr lang="en-US" sz="4600" b="1" dirty="0"/>
              <a:t> </a:t>
            </a:r>
            <a:r>
              <a:rPr lang="en-US" sz="4200" b="1" dirty="0"/>
              <a:t>Tree</a:t>
            </a:r>
            <a:r>
              <a:rPr lang="en-US" sz="4600" b="1" dirty="0"/>
              <a:t> </a:t>
            </a:r>
            <a:r>
              <a:rPr lang="en-US" sz="4200" b="1" dirty="0"/>
              <a:t>Algorithm</a:t>
            </a:r>
          </a:p>
          <a:p>
            <a:endParaRPr lang="en-US" dirty="0"/>
          </a:p>
          <a:p>
            <a:pPr marL="0" indent="0">
              <a:buNone/>
            </a:pPr>
            <a:r>
              <a:rPr lang="en-US" dirty="0"/>
              <a:t>A decision tree is a flowchart-like tree structure where each internal node denotes the feature, branches denote the rules and the leaf nodes denote the result of the algorithm. It is a versatile supervised machine learning algorithm, which is used for both classification and regression problems. In the case of sentiment analysis, SVM can be used to classify tweets as positive or negative.</a:t>
            </a:r>
          </a:p>
          <a:p>
            <a:pPr marL="0" indent="0">
              <a:buNone/>
            </a:pPr>
            <a:r>
              <a:rPr lang="en-US" dirty="0"/>
              <a:t>It is one of the very powerful algorithms. And it is also used in Random Forest to train on different subsets of training data, which makes random forest one of the most powerful algorithms in machine learning. However, they are computationally expensive and it is a high variance algorithm.</a:t>
            </a:r>
          </a:p>
          <a:p>
            <a:endParaRPr lang="en-IN" dirty="0"/>
          </a:p>
        </p:txBody>
      </p:sp>
    </p:spTree>
    <p:extLst>
      <p:ext uri="{BB962C8B-B14F-4D97-AF65-F5344CB8AC3E}">
        <p14:creationId xmlns:p14="http://schemas.microsoft.com/office/powerpoint/2010/main" val="13800020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 2013 - 2022</Template>
  <TotalTime>516</TotalTime>
  <Words>964</Words>
  <Application>Microsoft Office PowerPoint</Application>
  <PresentationFormat>Widescreen</PresentationFormat>
  <Paragraphs>58</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Tweeting Emotions: Exploring Sentiment Analysis with Machine Learning</vt:lpstr>
      <vt:lpstr>PowerPoint Presentation</vt:lpstr>
      <vt:lpstr>Problem Statement</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Tweeting Emotions: Exploring Sentiment Analysis with Machine Learning</dc:title>
  <dc:creator>Panwar Shivani</dc:creator>
  <cp:lastModifiedBy>Panwar Shivani</cp:lastModifiedBy>
  <cp:revision>2</cp:revision>
  <dcterms:created xsi:type="dcterms:W3CDTF">2023-06-10T07:27:24Z</dcterms:created>
  <dcterms:modified xsi:type="dcterms:W3CDTF">2023-06-10T16:35:00Z</dcterms:modified>
</cp:coreProperties>
</file>